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5fa6fb538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5fa6fb538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6e1e5eef0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6e1e5eef0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6e1e5eef0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6e1e5eef0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6e1e5eef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6e1e5eef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5fa6fb53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5fa6fb53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638ca7ae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638ca7ae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f5fa6fb538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f5fa6fb538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5fa6fb53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5fa6fb53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5fa6fb53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5fa6fb53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f5fa6fb538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f5fa6fb538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5fa6fb5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5fa6fb5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5fa6fb538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5fa6fb538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5fa6fb53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5fa6fb53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5fa6fb53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5fa6fb53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5fa6fb538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5fa6fb538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5fa6fb538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5fa6fb53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5fa6fb53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5fa6fb53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5fa6fb53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f5fa6fb53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6e1e5eef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6e1e5eef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f638ca7ae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f638ca7ae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f638ca7ae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f638ca7ae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5fa6fb53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5fa6fb53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638ca7ae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638ca7ae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f638ca7ae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f638ca7ae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f6e1e5eef0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f6e1e5eef0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638ca7ae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f638ca7ae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6e1e5ee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f6e1e5ee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f6e1e5eef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f6e1e5eef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6e1e5eef0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6e1e5eef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6e1e5eef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f6e1e5eef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6e1e5eef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6e1e5eef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6e1e5eef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6e1e5eef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f5fa6fb53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f5fa6fb53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6e1e5eef0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6e1e5eef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f5fa6fb53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f5fa6fb53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f1f3a3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f1f3a3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5fa6fb53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5fa6fb53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5fa6fb53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5fa6fb53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5fa6fb53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5fa6fb53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sciencedirect.com/science/article/pii/S2352914823001636?via%3Dihub" TargetMode="External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91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Machine learning y deep learning </a:t>
            </a:r>
            <a:endParaRPr sz="44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7000" y="2473675"/>
            <a:ext cx="85206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Rolando Gonzales Martinez, PhD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47000" y="3326325"/>
            <a:ext cx="41787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Fellow postdoctoral Marie Skłodowska-Curie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Universidad de Groningen        (Países Bajos)</a:t>
            </a:r>
            <a:endParaRPr sz="1000"/>
          </a:p>
        </p:txBody>
      </p:sp>
      <p:sp>
        <p:nvSpPr>
          <p:cNvPr id="57" name="Google Shape;57;p13"/>
          <p:cNvSpPr txBox="1"/>
          <p:nvPr/>
        </p:nvSpPr>
        <p:spPr>
          <a:xfrm>
            <a:off x="4653600" y="3326325"/>
            <a:ext cx="41787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Investigador (researcher)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Iniciativa de Pobreza y Desarrollo Humano de la Universidad de Oxford (UK)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3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de </a:t>
            </a:r>
            <a:r>
              <a:rPr lang="en"/>
              <a:t>activación</a:t>
            </a:r>
            <a:r>
              <a:rPr lang="en"/>
              <a:t> no lineales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863550"/>
            <a:ext cx="43746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AutoNum type="arabicPeriod"/>
            </a:pPr>
            <a:r>
              <a:rPr lang="en" sz="1530">
                <a:solidFill>
                  <a:schemeClr val="dk1"/>
                </a:solidFill>
              </a:rPr>
              <a:t>Función sigmoide. </a:t>
            </a:r>
            <a:r>
              <a:rPr lang="en" sz="1530">
                <a:solidFill>
                  <a:schemeClr val="dk1"/>
                </a:solidFill>
              </a:rPr>
              <a:t>Mapea de 0 a 1. </a:t>
            </a:r>
            <a:r>
              <a:rPr lang="en" sz="1530">
                <a:solidFill>
                  <a:schemeClr val="dk1"/>
                </a:solidFill>
              </a:rPr>
              <a:t>Tiene </a:t>
            </a:r>
            <a:r>
              <a:rPr lang="en" sz="1530">
                <a:solidFill>
                  <a:schemeClr val="dk1"/>
                </a:solidFill>
              </a:rPr>
              <a:t>problemas de desvanecimiento de gradiente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30"/>
              <a:buAutoNum type="arabicPeriod"/>
            </a:pPr>
            <a:r>
              <a:rPr lang="en" sz="1530">
                <a:solidFill>
                  <a:schemeClr val="dk1"/>
                </a:solidFill>
              </a:rPr>
              <a:t>Función</a:t>
            </a:r>
            <a:r>
              <a:rPr lang="en" sz="1530">
                <a:solidFill>
                  <a:schemeClr val="dk1"/>
                </a:solidFill>
              </a:rPr>
              <a:t> tangente </a:t>
            </a:r>
            <a:r>
              <a:rPr lang="en" sz="1530">
                <a:solidFill>
                  <a:schemeClr val="dk1"/>
                </a:solidFill>
              </a:rPr>
              <a:t>hiperbólica</a:t>
            </a:r>
            <a:r>
              <a:rPr lang="en" sz="1530">
                <a:solidFill>
                  <a:schemeClr val="dk1"/>
                </a:solidFill>
              </a:rPr>
              <a:t> Mapea de -1 a 1. </a:t>
            </a:r>
            <a:r>
              <a:rPr lang="en" sz="1530">
                <a:solidFill>
                  <a:schemeClr val="dk1"/>
                </a:solidFill>
              </a:rPr>
              <a:t>Tiene problemas de desvanecimiento de gradiente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30"/>
              <a:buAutoNum type="arabicPeriod"/>
            </a:pPr>
            <a:r>
              <a:rPr lang="en" sz="1530">
                <a:solidFill>
                  <a:schemeClr val="dk1"/>
                </a:solidFill>
              </a:rPr>
              <a:t>ReLu (Rectified Linear Unit): Transforma todos los valores negativos en cero, manteniendo los valores positivos del gradiente. Resuelve el problema del desvanecimiento de gradiente pero puede generar neuronas muertas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30"/>
              <a:buAutoNum type="arabicPeriod"/>
            </a:pPr>
            <a:r>
              <a:rPr lang="en" sz="1530">
                <a:solidFill>
                  <a:schemeClr val="dk1"/>
                </a:solidFill>
              </a:rPr>
              <a:t>Softmax: útil para targets multiclase, computacionalmente costosa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30"/>
              <a:buAutoNum type="arabicPeriod"/>
            </a:pPr>
            <a:r>
              <a:rPr lang="en" sz="1530">
                <a:solidFill>
                  <a:schemeClr val="dk1"/>
                </a:solidFill>
              </a:rPr>
              <a:t>Swish: funciona mejor en redes profundas. C</a:t>
            </a:r>
            <a:r>
              <a:rPr lang="en" sz="1530">
                <a:solidFill>
                  <a:schemeClr val="dk1"/>
                </a:solidFill>
              </a:rPr>
              <a:t>omputacionalmente más costosa que ReLu</a:t>
            </a:r>
            <a:endParaRPr sz="1530">
              <a:solidFill>
                <a:schemeClr val="dk1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0" y="863550"/>
            <a:ext cx="4313625" cy="380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3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Funciones de activación no lineales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863550"/>
            <a:ext cx="43746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575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AutoNum type="arabicPeriod"/>
            </a:pPr>
            <a:r>
              <a:rPr lang="en" sz="1530">
                <a:solidFill>
                  <a:schemeClr val="dk1"/>
                </a:solidFill>
              </a:rPr>
              <a:t>ELU: Evita el problema de la muerte de neuronas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30"/>
              <a:buAutoNum type="arabicPeriod"/>
            </a:pPr>
            <a:r>
              <a:rPr lang="en" sz="1530">
                <a:solidFill>
                  <a:schemeClr val="dk1"/>
                </a:solidFill>
              </a:rPr>
              <a:t>SELU (Scaled Exponential Linear Unit): mantiene la </a:t>
            </a:r>
            <a:r>
              <a:rPr lang="en" sz="1530">
                <a:solidFill>
                  <a:schemeClr val="dk1"/>
                </a:solidFill>
              </a:rPr>
              <a:t>normalización</a:t>
            </a:r>
            <a:r>
              <a:rPr lang="en" sz="1530">
                <a:solidFill>
                  <a:schemeClr val="dk1"/>
                </a:solidFill>
              </a:rPr>
              <a:t> de las activaciones, normalmente λ≈1.0507 y α≈1.6733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30"/>
              <a:buAutoNum type="arabicPeriod"/>
            </a:pPr>
            <a:r>
              <a:rPr lang="en" sz="1530">
                <a:solidFill>
                  <a:schemeClr val="dk1"/>
                </a:solidFill>
              </a:rPr>
              <a:t>GELU (Gaussian Error Linear Unit): Util en NLP, particularmente en arquitecturas de transformers</a:t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30"/>
              <a:buAutoNum type="arabicPeriod"/>
            </a:pPr>
            <a:r>
              <a:rPr lang="en" sz="1530">
                <a:solidFill>
                  <a:schemeClr val="dk1"/>
                </a:solidFill>
              </a:rPr>
              <a:t>Leaky ReLU: agrega un hiper</a:t>
            </a:r>
            <a:r>
              <a:rPr lang="en" sz="1530">
                <a:solidFill>
                  <a:schemeClr val="dk1"/>
                </a:solidFill>
              </a:rPr>
              <a:t>parámetro</a:t>
            </a:r>
            <a:r>
              <a:rPr lang="en" sz="1530">
                <a:solidFill>
                  <a:schemeClr val="dk1"/>
                </a:solidFill>
              </a:rPr>
              <a:t> α para permitir el paso de valores negativos y evitar la muerte de neuronas. PReLu estima el </a:t>
            </a:r>
            <a:r>
              <a:rPr lang="en" sz="1530">
                <a:solidFill>
                  <a:schemeClr val="dk1"/>
                </a:solidFill>
              </a:rPr>
              <a:t>hiperparámetro α durante el entrenamiento</a:t>
            </a:r>
            <a:endParaRPr sz="1530">
              <a:solidFill>
                <a:schemeClr val="dk1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50" y="863550"/>
            <a:ext cx="4152898" cy="386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29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 densa (dense)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002950"/>
            <a:ext cx="3858600" cy="3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Una capa densa es un capa completamente conectada (fully connected layer) en la que cada neurona está conectada a todas las neuronas de la capa anterior.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La operación principal que realiza una capa </a:t>
            </a:r>
            <a:r>
              <a:rPr lang="en">
                <a:solidFill>
                  <a:schemeClr val="dk1"/>
                </a:solidFill>
              </a:rPr>
              <a:t>densa</a:t>
            </a:r>
            <a:r>
              <a:rPr lang="en">
                <a:solidFill>
                  <a:schemeClr val="dk1"/>
                </a:solidFill>
              </a:rPr>
              <a:t> es una multiplicación matricial seguida de una suma con un sesgo (bias) y, opcionalmente, la aplicación de una función de activación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Se utiliza normalmente como capa final en una red profunda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7950" y="1002950"/>
            <a:ext cx="4999800" cy="371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147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 no densas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698150"/>
            <a:ext cx="85206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L</a:t>
            </a:r>
            <a:r>
              <a:rPr lang="en">
                <a:solidFill>
                  <a:schemeClr val="dk1"/>
                </a:solidFill>
              </a:rPr>
              <a:t>as capa no densas no estan completamente conectadas. Dependiendo de la </a:t>
            </a:r>
            <a:r>
              <a:rPr lang="en">
                <a:solidFill>
                  <a:schemeClr val="dk1"/>
                </a:solidFill>
              </a:rPr>
              <a:t>aplicación, </a:t>
            </a:r>
            <a:r>
              <a:rPr lang="en">
                <a:solidFill>
                  <a:schemeClr val="dk1"/>
                </a:solidFill>
              </a:rPr>
              <a:t>pueden ser convolucionales, recurrentes o locales: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600" y="2047850"/>
            <a:ext cx="5789400" cy="26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71975" y="1531400"/>
            <a:ext cx="34161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 una capa convolucional se utiliza un filtro de dimensiones m x n para detectar </a:t>
            </a:r>
            <a:r>
              <a:rPr lang="en" sz="1600">
                <a:solidFill>
                  <a:schemeClr val="dk1"/>
                </a:solidFill>
              </a:rPr>
              <a:t>características</a:t>
            </a:r>
            <a:r>
              <a:rPr lang="en" sz="1600">
                <a:solidFill>
                  <a:schemeClr val="dk1"/>
                </a:solidFill>
              </a:rPr>
              <a:t> relevantes</a:t>
            </a:r>
            <a:endParaRPr sz="1200"/>
          </a:p>
        </p:txBody>
      </p:sp>
      <p:sp>
        <p:nvSpPr>
          <p:cNvPr id="147" name="Google Shape;147;p25"/>
          <p:cNvSpPr txBox="1"/>
          <p:nvPr/>
        </p:nvSpPr>
        <p:spPr>
          <a:xfrm>
            <a:off x="159300" y="2796500"/>
            <a:ext cx="46326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 una capa recurrente hay una secuencia </a:t>
            </a:r>
            <a:r>
              <a:rPr lang="en" sz="1600">
                <a:solidFill>
                  <a:schemeClr val="dk1"/>
                </a:solidFill>
              </a:rPr>
              <a:t>explícita</a:t>
            </a:r>
            <a:r>
              <a:rPr lang="en" sz="1600">
                <a:solidFill>
                  <a:schemeClr val="dk1"/>
                </a:solidFill>
              </a:rPr>
              <a:t> (una dependencia temporal) entre capas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Capas de pooling toman el valor máximo (Max Pooling) o promedio (Average Pooling) para reducir la dimensionalidad de las entradas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</a:t>
            </a:r>
            <a:r>
              <a:rPr lang="en"/>
              <a:t>biológicas</a:t>
            </a:r>
            <a:r>
              <a:rPr lang="en"/>
              <a:t> y r</a:t>
            </a:r>
            <a:r>
              <a:rPr lang="en"/>
              <a:t>edes neuronales artificiales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13" y="1302025"/>
            <a:ext cx="8261777" cy="27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biológicas y redes neuronales artificiales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7375"/>
            <a:ext cx="8839199" cy="387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Primero desarrollos de redes neuronales artificiales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958975"/>
            <a:ext cx="4725300" cy="4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1943: Neurona de McCulloch-Pitts.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odelo matemático simple de una neurona artificial basada en una función escalón (función de activación no lineal, entras </a:t>
            </a:r>
            <a:r>
              <a:rPr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binarias, pesos </a:t>
            </a:r>
            <a:r>
              <a:rPr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 un umbral </a:t>
            </a:r>
            <a:r>
              <a:rPr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endParaRPr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1958: Perceptrón de Frank Rosenblatt.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neuronal de una sola capa capaz de aprender a clasificar patrones linealmente separables. Es una generalización del modelo de McCulloch-Pitts, donde se actualizan los pesos basándose en los errores cometidos durante el entrenamiento dadas una etiquetas </a:t>
            </a: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η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una tasa de aprendizaje </a:t>
            </a: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η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00" y="941525"/>
            <a:ext cx="3954600" cy="3567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Limitaciones del </a:t>
            </a:r>
            <a:r>
              <a:rPr lang="en"/>
              <a:t>perceptrón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375" y="1780507"/>
            <a:ext cx="5840250" cy="326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750" y="2571750"/>
            <a:ext cx="3568401" cy="24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700750"/>
            <a:ext cx="82638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b="1" lang="en" sz="1600">
                <a:solidFill>
                  <a:schemeClr val="dk1"/>
                </a:solidFill>
              </a:rPr>
              <a:t>1969: Limitaciones del Perceptrón (Minsky y Papert). </a:t>
            </a:r>
            <a:r>
              <a:rPr lang="en" sz="1600">
                <a:solidFill>
                  <a:schemeClr val="dk1"/>
                </a:solidFill>
              </a:rPr>
              <a:t>En su libro "Perceptrons", Minsky y Papert demostraron que el perceptrón simple no puede resolver problemas no lineales, como la función XOR, porque el perceptrón es un modelo lineal y solo puede separar datos que son linealmente separables: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erceptrón multicapa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700750"/>
            <a:ext cx="8263800" cy="7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solidFill>
                  <a:schemeClr val="dk1"/>
                </a:solidFill>
              </a:rPr>
              <a:t>Extensión</a:t>
            </a:r>
            <a:r>
              <a:rPr lang="en" sz="1600">
                <a:solidFill>
                  <a:schemeClr val="dk1"/>
                </a:solidFill>
              </a:rPr>
              <a:t> del perceptrón a redes neuronales de tres capas (</a:t>
            </a:r>
            <a:r>
              <a:rPr lang="en" sz="1600">
                <a:solidFill>
                  <a:schemeClr val="dk1"/>
                </a:solidFill>
              </a:rPr>
              <a:t>entrada, oculta y de salida </a:t>
            </a:r>
            <a:r>
              <a:rPr lang="en" sz="1600">
                <a:solidFill>
                  <a:schemeClr val="dk1"/>
                </a:solidFill>
              </a:rPr>
              <a:t>que podía resolver problemas no-linealmente separables. 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075" y="1475650"/>
            <a:ext cx="3981767" cy="32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311700" y="1475650"/>
            <a:ext cx="4260300" cy="3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La capa oculta está basada en </a:t>
            </a:r>
            <a:r>
              <a:rPr lang="en" sz="1600">
                <a:solidFill>
                  <a:srgbClr val="00FFFF"/>
                </a:solidFill>
              </a:rPr>
              <a:t>funciones de activación no-lineales</a:t>
            </a:r>
            <a:r>
              <a:rPr lang="en" sz="1600">
                <a:solidFill>
                  <a:schemeClr val="dk1"/>
                </a:solidFill>
              </a:rPr>
              <a:t>, como la sigmoidal o la tangente hiperbólica.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Mas aún: el perceptrón multicapa puede aproximar arbitrariamente cualquier </a:t>
            </a:r>
            <a:r>
              <a:rPr lang="en" sz="1600">
                <a:solidFill>
                  <a:schemeClr val="dk1"/>
                </a:solidFill>
              </a:rPr>
              <a:t>función</a:t>
            </a:r>
            <a:r>
              <a:rPr lang="en" sz="1600">
                <a:solidFill>
                  <a:schemeClr val="dk1"/>
                </a:solidFill>
              </a:rPr>
              <a:t> continua,</a:t>
            </a:r>
            <a:r>
              <a:rPr lang="en" sz="1600">
                <a:solidFill>
                  <a:srgbClr val="EEC9FF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debido al </a:t>
            </a:r>
            <a:r>
              <a:rPr lang="en" sz="1600">
                <a:solidFill>
                  <a:srgbClr val="00FFFF"/>
                </a:solidFill>
              </a:rPr>
              <a:t>teorema de </a:t>
            </a:r>
            <a:r>
              <a:rPr lang="en" sz="1600">
                <a:solidFill>
                  <a:srgbClr val="00FFFF"/>
                </a:solidFill>
              </a:rPr>
              <a:t>aproximación</a:t>
            </a:r>
            <a:r>
              <a:rPr lang="en" sz="1600">
                <a:solidFill>
                  <a:srgbClr val="00FFFF"/>
                </a:solidFill>
              </a:rPr>
              <a:t> universal</a:t>
            </a:r>
            <a:endParaRPr sz="1600">
              <a:solidFill>
                <a:srgbClr val="00FFFF"/>
              </a:solidFill>
            </a:endParaRPr>
          </a:p>
          <a:p>
            <a:pPr indent="-330200" lvl="0" marL="457200" rtl="0" algn="l">
              <a:lnSpc>
                <a:spcPct val="95000"/>
              </a:lnSpc>
              <a:spcBef>
                <a:spcPts val="14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Entrenar estas perceptrones multicapa resultaba extremadamente difícil debido a la falta de un método eficiente para ajustar los pesos en todas las capas.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853150"/>
            <a:ext cx="82638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PROMPT: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Dame la demostración matemática del teorema de aproximación universal, incluye referencias bibliográficas y la historia de quien lo propuso o quienes lo propusieron</a:t>
            </a:r>
            <a:endParaRPr sz="1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Intermission: teorema de </a:t>
            </a:r>
            <a:r>
              <a:rPr lang="en"/>
              <a:t>aproximación</a:t>
            </a:r>
            <a:r>
              <a:rPr lang="en"/>
              <a:t> universal 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150" y="1892825"/>
            <a:ext cx="6294123" cy="30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 del curso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571100" cy="3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(5) Introducción al Deep Learning</a:t>
            </a:r>
            <a:endParaRPr b="1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·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>
                <a:solidFill>
                  <a:schemeClr val="dk1"/>
                </a:solidFill>
              </a:rPr>
              <a:t>Redes neuronales: perceptrones, redes multicapa.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·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>
                <a:solidFill>
                  <a:schemeClr val="dk1"/>
                </a:solidFill>
              </a:rPr>
              <a:t>Funciones de activación, propagación hacia adelante y retropropagación.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·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>
                <a:solidFill>
                  <a:schemeClr val="dk1"/>
                </a:solidFill>
              </a:rPr>
              <a:t>Laboratorio: Construcción de una red neuronal profunda con Keras.</a:t>
            </a:r>
            <a:endParaRPr sz="2250"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200" y="1170125"/>
            <a:ext cx="3956400" cy="304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853150"/>
            <a:ext cx="82638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PROMPT: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Dame la demostración matemática del teorema de aproximación universal, incluye referencias bibliográficas y la historia de quien lo propuso o quienes lo propusieron</a:t>
            </a:r>
            <a:endParaRPr sz="1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Intermission: teorema de aproximación universal 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800" y="1892825"/>
            <a:ext cx="6203877" cy="30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853150"/>
            <a:ext cx="82638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PROMPT: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Dame la demostración matemática del teorema de aproximación universal, incluye referencias bibliográficas y la historia de quien lo propuso o quienes lo propusieron</a:t>
            </a:r>
            <a:endParaRPr sz="1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Intermission: teorema de aproximación universal 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00" y="1892825"/>
            <a:ext cx="6701748" cy="30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853150"/>
            <a:ext cx="82638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PROMPT: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Dame la demostración matemática del teorema de aproximación universal, incluye referencias bibliográficas y la historia de quien lo propuso o quienes lo propusieron</a:t>
            </a:r>
            <a:endParaRPr sz="1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Intermission: teorema de aproximación universal 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725" y="1892825"/>
            <a:ext cx="5983346" cy="30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11700" y="853150"/>
            <a:ext cx="82638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PROMPT: </a:t>
            </a:r>
            <a:r>
              <a:rPr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Dame la demostración matemática del teorema de aproximación universal, incluye referencias bibliográficas y la historia de quien lo propuso o quienes lo propusieron</a:t>
            </a:r>
            <a:endParaRPr sz="1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8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Intermission: teorema de aproximación universal </a:t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00" y="1892825"/>
            <a:ext cx="6094499" cy="30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eorema de aproximación universal Cybenko-Hornik-Stinchcombe</a:t>
            </a:r>
            <a:endParaRPr/>
          </a:p>
        </p:txBody>
      </p:sp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275" y="1176238"/>
            <a:ext cx="3677825" cy="27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6"/>
          <p:cNvSpPr txBox="1"/>
          <p:nvPr/>
        </p:nvSpPr>
        <p:spPr>
          <a:xfrm>
            <a:off x="261450" y="1146438"/>
            <a:ext cx="44583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Intuitivamente: Hay cierta </a:t>
            </a:r>
            <a:r>
              <a:rPr lang="en" sz="1600">
                <a:solidFill>
                  <a:schemeClr val="dk1"/>
                </a:solidFill>
              </a:rPr>
              <a:t>analogía</a:t>
            </a:r>
            <a:r>
              <a:rPr lang="en" sz="1600">
                <a:solidFill>
                  <a:schemeClr val="dk1"/>
                </a:solidFill>
              </a:rPr>
              <a:t> con el Teorema de Aproximación de Weierstrass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Proporciona un respaldo teórico sólido para el uso de RNA: son capaces de aproximar cualquier función continua con la precisión deseada, siempre que tengan suficientes neuronas en la capa oculta y una función de activación no lineal adecuada.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261450" y="4120550"/>
            <a:ext cx="8621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Cybenko, G. (1989). "Approximation by superpositions of a sigmoidal function". Mathematics of Control, Signals and Systems, 2(4), 303–314.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Hornik, K., Stinchcombe, M., &amp; White, H. (1989). "Multilayer feedforward networks are universal approximators". Neural Networks, 2(5), 359–366.  Hornik, K. (1991). "Approximation capabilities of multilayer feedforward networks". Neural Networks, 4(2), 251–257.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(p</a:t>
            </a:r>
            <a:r>
              <a:rPr lang="en"/>
              <a:t>ropagación hacia atrás)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300" y="886150"/>
            <a:ext cx="3069200" cy="41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/>
        </p:nvSpPr>
        <p:spPr>
          <a:xfrm>
            <a:off x="311700" y="2034325"/>
            <a:ext cx="57900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Paso 1: propagación hacia adelante.</a:t>
            </a:r>
            <a:r>
              <a:rPr lang="en">
                <a:solidFill>
                  <a:schemeClr val="dk1"/>
                </a:solidFill>
              </a:rPr>
              <a:t> Se calcula la salida de la red para una entrada dada 𝑥, propagando las activaciones desde la capa de entrada hacia la capa de salida.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Paso 2: propagación hacia atrás.</a:t>
            </a:r>
            <a:r>
              <a:rPr lang="en">
                <a:solidFill>
                  <a:schemeClr val="dk1"/>
                </a:solidFill>
              </a:rPr>
              <a:t> S</a:t>
            </a:r>
            <a:r>
              <a:rPr lang="en">
                <a:solidFill>
                  <a:schemeClr val="dk1"/>
                </a:solidFill>
              </a:rPr>
              <a:t>e calcula de la función de pérdida, </a:t>
            </a:r>
            <a:r>
              <a:rPr lang="en">
                <a:solidFill>
                  <a:schemeClr val="dk1"/>
                </a:solidFill>
              </a:rPr>
              <a:t>el gradiente de la función de pérdida respecto a las activaciones de cada capa, desde la capa de salida, y se </a:t>
            </a:r>
            <a:r>
              <a:rPr lang="en">
                <a:solidFill>
                  <a:schemeClr val="dk1"/>
                </a:solidFill>
              </a:rPr>
              <a:t>retropropaga</a:t>
            </a:r>
            <a:r>
              <a:rPr lang="en">
                <a:solidFill>
                  <a:schemeClr val="dk1"/>
                </a:solidFill>
              </a:rPr>
              <a:t> el error δ de cada capa retrocediendo hasta la capa de entrada. Los pesos y sesgos en la dirección opuesta al gradiente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Los pasos 1 y 2 se repiten durante varias </a:t>
            </a:r>
            <a:r>
              <a:rPr lang="en">
                <a:solidFill>
                  <a:schemeClr val="dk1"/>
                </a:solidFill>
              </a:rPr>
              <a:t>épocas</a:t>
            </a:r>
            <a:r>
              <a:rPr lang="en">
                <a:solidFill>
                  <a:schemeClr val="dk1"/>
                </a:solidFill>
              </a:rPr>
              <a:t> (epochs) de entrenamiento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796975"/>
            <a:ext cx="6094200" cy="12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1986: Propagación hacia atrás (Backpropagation): </a:t>
            </a:r>
            <a:r>
              <a:rPr lang="en" sz="1500">
                <a:solidFill>
                  <a:schemeClr val="dk1"/>
                </a:solidFill>
              </a:rPr>
              <a:t>Geoffrey Hinton, David Rumelhart, y Ronald Williams popularizaron el algoritmo de propagación hacia atrás, que permite entrenar redes neuronales con múltiples capas: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700" y="700750"/>
            <a:ext cx="82638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Década de 2010: </a:t>
            </a:r>
            <a:r>
              <a:rPr lang="en" sz="1600">
                <a:solidFill>
                  <a:schemeClr val="dk1"/>
                </a:solidFill>
              </a:rPr>
              <a:t>Deep Learning: Debido al aumento del poder computacional y el acceso a grandes volúmenes de datos (big data), las redes neuronales profundas (Deep Learning) comenzaron a dominar muchas áreas de la inteligencia artificial, como la </a:t>
            </a:r>
            <a:r>
              <a:rPr lang="en" sz="1600">
                <a:solidFill>
                  <a:schemeClr val="dk1"/>
                </a:solidFill>
              </a:rPr>
              <a:t>visión</a:t>
            </a:r>
            <a:r>
              <a:rPr lang="en" sz="1600">
                <a:solidFill>
                  <a:schemeClr val="dk1"/>
                </a:solidFill>
              </a:rPr>
              <a:t> por computadora: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7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4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16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profundas 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550" y="1747350"/>
            <a:ext cx="5791800" cy="30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19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</a:t>
            </a:r>
            <a:r>
              <a:rPr lang="en"/>
              <a:t> moment estimation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(ADAM)</a:t>
            </a:r>
            <a:endParaRPr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311700" y="1152475"/>
            <a:ext cx="46524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Algoritmo de optimización muy utilizado en el entrenamiento de modelos de aprendizaje profundo.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Adapta las tasas de aprendizaje para cada parámetro utilizando estimaciones del primer y segundo momento de los gradientes.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</a:t>
            </a:r>
            <a:r>
              <a:rPr lang="en">
                <a:solidFill>
                  <a:schemeClr val="dk1"/>
                </a:solidFill>
              </a:rPr>
              <a:t>iperparámetros: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Tasa de aprendizaje: α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1620"/>
              <a:buChar char="●"/>
            </a:pPr>
            <a:r>
              <a:rPr lang="en">
                <a:solidFill>
                  <a:schemeClr val="dk1"/>
                </a:solidFill>
              </a:rPr>
              <a:t>Parámetros de decaimiento: β</a:t>
            </a:r>
            <a:r>
              <a:rPr lang="en" sz="1367">
                <a:solidFill>
                  <a:schemeClr val="dk1"/>
                </a:solidFill>
              </a:rPr>
              <a:t>1​</a:t>
            </a:r>
            <a:r>
              <a:rPr lang="en">
                <a:solidFill>
                  <a:schemeClr val="dk1"/>
                </a:solidFill>
              </a:rPr>
              <a:t>, β</a:t>
            </a:r>
            <a:r>
              <a:rPr lang="en" sz="1367">
                <a:solidFill>
                  <a:schemeClr val="dk1"/>
                </a:solidFill>
              </a:rPr>
              <a:t>2</a:t>
            </a:r>
            <a:endParaRPr sz="1367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Término de estabilidad numérica: ϵ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Contador de iteraciones: t = 1,2,...,T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100" y="329150"/>
            <a:ext cx="4054750" cy="44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Recurrentes</a:t>
            </a:r>
            <a:endParaRPr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311700" y="923875"/>
            <a:ext cx="4782300" cy="4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Las redes neuronales recurrentes (RNNs) tienen una estructura matemática que les permite procesar secuencias de datos como las de series de tiempo.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La conexion recurrente de las RNN implica que la salida de un capa en el tiempo t puede ser utilizada como entrada en el tiempo t+1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Se estiman con Backpropagation Through Time (BPTT), una extension de BPT, desde T hasta 1, en el que las capas ocultas en t se actualizan con las de t - 1, lo que puede llevar al desvanecimiento de gradientes o a la explosion de gradientes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400" y="1170125"/>
            <a:ext cx="3745200" cy="257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Recurrentes: LSTM y GRU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11700" y="923875"/>
            <a:ext cx="8448600" cy="4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Para superar la incapacidad de las RNN tradicionales de recordar información relevante en secuencias largas y mitigar los </a:t>
            </a:r>
            <a:r>
              <a:rPr lang="en" sz="1600">
                <a:solidFill>
                  <a:schemeClr val="dk1"/>
                </a:solidFill>
              </a:rPr>
              <a:t>desvanecimiento de gradientes o a la explosion de gradientes</a:t>
            </a:r>
            <a:r>
              <a:rPr lang="en" sz="1600">
                <a:solidFill>
                  <a:schemeClr val="dk1"/>
                </a:solidFill>
              </a:rPr>
              <a:t>, se desarrollaron variantes de RNNs: </a:t>
            </a:r>
            <a:r>
              <a:rPr b="1" lang="en" sz="1600">
                <a:solidFill>
                  <a:schemeClr val="dk1"/>
                </a:solidFill>
              </a:rPr>
              <a:t>LSTM (Long Short-Term Memory)</a:t>
            </a:r>
            <a:r>
              <a:rPr lang="en" sz="1600">
                <a:solidFill>
                  <a:schemeClr val="dk1"/>
                </a:solidFill>
              </a:rPr>
              <a:t> y </a:t>
            </a:r>
            <a:r>
              <a:rPr b="1" lang="en" sz="1600">
                <a:solidFill>
                  <a:schemeClr val="dk1"/>
                </a:solidFill>
              </a:rPr>
              <a:t>GRU (Gated Recurrent Unit)</a:t>
            </a:r>
            <a:r>
              <a:rPr lang="en" sz="1600">
                <a:solidFill>
                  <a:schemeClr val="dk1"/>
                </a:solidFill>
              </a:rPr>
              <a:t>, que incluyen mecanismos para controlar el flujo de información y permiten que la red recuerde dependencias a largo plazo más efectivamente: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LSTM: </a:t>
            </a:r>
            <a:r>
              <a:rPr lang="en" sz="1600">
                <a:solidFill>
                  <a:schemeClr val="dk1"/>
                </a:solidFill>
              </a:rPr>
              <a:t>están</a:t>
            </a:r>
            <a:r>
              <a:rPr lang="en" sz="1600">
                <a:solidFill>
                  <a:schemeClr val="dk1"/>
                </a:solidFill>
              </a:rPr>
              <a:t> basadas en celdas de memoria e incluyen funciones (puerta) de olvido, de entrada, y de salida.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GRU: </a:t>
            </a:r>
            <a:r>
              <a:rPr lang="en" sz="1600">
                <a:solidFill>
                  <a:schemeClr val="dk1"/>
                </a:solidFill>
              </a:rPr>
              <a:t>Simplifican la estructura de las LSTM al combinar algunas de las puertas y eliminar la celda de memoria separada, solamente tienen una </a:t>
            </a:r>
            <a:r>
              <a:rPr lang="en" sz="1600">
                <a:solidFill>
                  <a:schemeClr val="dk1"/>
                </a:solidFill>
              </a:rPr>
              <a:t>función</a:t>
            </a:r>
            <a:r>
              <a:rPr lang="en" sz="1600">
                <a:solidFill>
                  <a:schemeClr val="dk1"/>
                </a:solidFill>
              </a:rPr>
              <a:t> (puerta) de  actualización (que decide cuánto del estado oculto anterior debe ser retenido y cuánta nueva información debe ser añadida) una </a:t>
            </a:r>
            <a:r>
              <a:rPr lang="en" sz="1600">
                <a:solidFill>
                  <a:schemeClr val="dk1"/>
                </a:solidFill>
              </a:rPr>
              <a:t>función</a:t>
            </a:r>
            <a:r>
              <a:rPr lang="en" sz="1600">
                <a:solidFill>
                  <a:schemeClr val="dk1"/>
                </a:solidFill>
              </a:rPr>
              <a:t> de reinicio que controla cuánta de la información pasada influye en la nueva información que se genera) y un estado oculto (que une las funciones de salida y memoria)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Línea de tiempo de la IA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87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Recurrentes: LSTM</a:t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923875"/>
            <a:ext cx="4782300" cy="4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 un RNA de tipo LSTM existe una celda de memoria dinámica que depende de una función de olvido y una función de entradas (inputs)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Una </a:t>
            </a:r>
            <a:r>
              <a:rPr lang="en" sz="1600">
                <a:solidFill>
                  <a:schemeClr val="dk1"/>
                </a:solidFill>
              </a:rPr>
              <a:t>función</a:t>
            </a:r>
            <a:r>
              <a:rPr lang="en" sz="1600">
                <a:solidFill>
                  <a:schemeClr val="dk1"/>
                </a:solidFill>
              </a:rPr>
              <a:t> tangente </a:t>
            </a:r>
            <a:r>
              <a:rPr lang="en" sz="1600">
                <a:solidFill>
                  <a:schemeClr val="dk1"/>
                </a:solidFill>
              </a:rPr>
              <a:t>hiperbólica</a:t>
            </a:r>
            <a:r>
              <a:rPr lang="en" sz="1600">
                <a:solidFill>
                  <a:schemeClr val="dk1"/>
                </a:solidFill>
              </a:rPr>
              <a:t> se usa para calcular candidatas a la nueva celda de memoria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Una </a:t>
            </a:r>
            <a:r>
              <a:rPr lang="en" sz="1600">
                <a:solidFill>
                  <a:schemeClr val="dk1"/>
                </a:solidFill>
              </a:rPr>
              <a:t>función</a:t>
            </a:r>
            <a:r>
              <a:rPr lang="en" sz="1600">
                <a:solidFill>
                  <a:schemeClr val="dk1"/>
                </a:solidFill>
              </a:rPr>
              <a:t> de salida (output) se aplica para decidir cuánta de la información almacenada en la celda de memoria se utiliza para generar la salida </a:t>
            </a:r>
            <a:r>
              <a:rPr i="1" lang="en" sz="1600">
                <a:solidFill>
                  <a:schemeClr val="dk1"/>
                </a:solidFill>
              </a:rPr>
              <a:t>h</a:t>
            </a:r>
            <a:r>
              <a:rPr lang="en" sz="1600">
                <a:solidFill>
                  <a:schemeClr val="dk1"/>
                </a:solidFill>
              </a:rPr>
              <a:t>, que se pasará como entrada a la siguiente unidad en la secuencia.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400" y="941525"/>
            <a:ext cx="3745200" cy="2866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Recurrentes: GRU</a:t>
            </a:r>
            <a:endParaRPr/>
          </a:p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311700" y="923875"/>
            <a:ext cx="4782300" cy="4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No tiene una celda de memoria separada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La puerta de actualización (z) controla cuánto del estado oculto anterior se debe llevar al siguiente paso de tiempo.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La puerta de reinicio decide cuánta información del estado oculto anterior se debe olvidar antes de calcular el nuevo estado.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El estado intermedio es una versión "propuesta" del nuevo estado oculto </a:t>
            </a:r>
            <a:r>
              <a:rPr i="1" lang="en" sz="1600">
                <a:solidFill>
                  <a:schemeClr val="dk1"/>
                </a:solidFill>
              </a:rPr>
              <a:t>h</a:t>
            </a:r>
            <a:r>
              <a:rPr lang="en" sz="1600">
                <a:solidFill>
                  <a:schemeClr val="dk1"/>
                </a:solidFill>
              </a:rPr>
              <a:t>. Se calcula utilizando la entrada actual y el estado oculto anterior, modulados el reinicio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400" y="1192100"/>
            <a:ext cx="3745200" cy="176646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3"/>
          <p:cNvSpPr txBox="1"/>
          <p:nvPr/>
        </p:nvSpPr>
        <p:spPr>
          <a:xfrm>
            <a:off x="5619000" y="3112500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El estado oculto h e</a:t>
            </a:r>
            <a:r>
              <a:rPr lang="en" sz="1500">
                <a:solidFill>
                  <a:schemeClr val="dk1"/>
                </a:solidFill>
              </a:rPr>
              <a:t>s una mezcla controlada de la información pasada y la nueva información, donde z decide cuánto del pasado se mantiene y cuánto de la nueva información se añade.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Regularización</a:t>
            </a:r>
            <a:r>
              <a:rPr lang="en"/>
              <a:t> en redes neuronales artificiales</a:t>
            </a:r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 redes neuronales artificiales y en aprendizaje profunda se aplica </a:t>
            </a:r>
            <a:r>
              <a:rPr lang="en" sz="1600">
                <a:solidFill>
                  <a:schemeClr val="dk1"/>
                </a:solidFill>
              </a:rPr>
              <a:t>regularización</a:t>
            </a:r>
            <a:r>
              <a:rPr lang="en" sz="1600">
                <a:solidFill>
                  <a:schemeClr val="dk1"/>
                </a:solidFill>
              </a:rPr>
              <a:t> por drop-out y regularizaciones L1 y L2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Dropout es una técnica de regularización que "apaga" aleatoriamente un porcentaje de neuronas durante el entrenamiento para evitar el sobreajuste: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Dropout alto:</a:t>
            </a:r>
            <a:r>
              <a:rPr lang="en" sz="1600">
                <a:solidFill>
                  <a:schemeClr val="dk1"/>
                </a:solidFill>
              </a:rPr>
              <a:t> Puede prevenir el sobreajuste, pero también puede hacer que el modelo subajuste si se aplica en exceso.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en" sz="1600">
                <a:solidFill>
                  <a:schemeClr val="dk1"/>
                </a:solidFill>
              </a:rPr>
              <a:t>Dropout bajo:</a:t>
            </a:r>
            <a:r>
              <a:rPr lang="en" sz="1600">
                <a:solidFill>
                  <a:schemeClr val="dk1"/>
                </a:solidFill>
              </a:rPr>
              <a:t> Permite que el modelo aprenda más detalles, pero aumenta el riesgo de sobreajuste.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Un valor común de Dropout está entre 0.2 y 0.5, dependiendo del problema y la cantidad de datos.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Laboratorios</a:t>
            </a:r>
            <a:endParaRPr/>
          </a:p>
        </p:txBody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311700" y="1152475"/>
            <a:ext cx="8520600" cy="3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AIMLDL_0501.ipynb:</a:t>
            </a:r>
            <a:r>
              <a:rPr lang="en">
                <a:solidFill>
                  <a:schemeClr val="dk1"/>
                </a:solidFill>
              </a:rPr>
              <a:t> Perceptron multicapa (redes neuronales artificiales multicapa con funciones de </a:t>
            </a:r>
            <a:r>
              <a:rPr lang="en">
                <a:solidFill>
                  <a:schemeClr val="dk1"/>
                </a:solidFill>
              </a:rPr>
              <a:t>activación</a:t>
            </a:r>
            <a:r>
              <a:rPr lang="en">
                <a:solidFill>
                  <a:schemeClr val="dk1"/>
                </a:solidFill>
              </a:rPr>
              <a:t> no-lineales)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AIMLDL_0502.ipynb: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Perceptron multicapa (redes neuronales artificiales multicapa con funciones de activación no-lineales): experimento de pseudo-pronóstico fuera-de-muestra de criptomonedas.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AIMLDL_0503.ipynb:</a:t>
            </a:r>
            <a:r>
              <a:rPr lang="en">
                <a:solidFill>
                  <a:schemeClr val="dk1"/>
                </a:solidFill>
              </a:rPr>
              <a:t> Red neuronal LSTM sin regularización para criptomonedas (BitCoin y Ethereum)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AIMLDL_0504.ipynb:</a:t>
            </a:r>
            <a:r>
              <a:rPr lang="en">
                <a:solidFill>
                  <a:schemeClr val="dk1"/>
                </a:solidFill>
              </a:rPr>
              <a:t> Redes neuronales LSTM y GRU no regularizadas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AIMLDL_0505.ipynb:</a:t>
            </a:r>
            <a:r>
              <a:rPr lang="en">
                <a:solidFill>
                  <a:schemeClr val="dk1"/>
                </a:solidFill>
              </a:rPr>
              <a:t> Redes neuronales LSTM con regularización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AIMLDL_0506.ipynb:</a:t>
            </a:r>
            <a:r>
              <a:rPr lang="en">
                <a:solidFill>
                  <a:schemeClr val="dk1"/>
                </a:solidFill>
              </a:rPr>
              <a:t> Redes neuronal LSTM profunda (deep learning)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aplicaciones de Deep Learning</a:t>
            </a:r>
            <a:endParaRPr/>
          </a:p>
        </p:txBody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152475"/>
            <a:ext cx="359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 comparan modelos/algoritmos de ML con RNA de aprendizaje profundo (deep learning) para el pre-screening de cancer de mama: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https://www.sciencedirect.com/science/article/pii/S2352914823001636?via%3Dihub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245" y="1152475"/>
            <a:ext cx="483335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aplicaciones de Deep Learning</a:t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311700" y="1152475"/>
            <a:ext cx="31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Screening de cancer de mama: mamogramas, </a:t>
            </a:r>
            <a:r>
              <a:rPr lang="en">
                <a:solidFill>
                  <a:schemeClr val="dk1"/>
                </a:solidFill>
              </a:rPr>
              <a:t>biopsias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Pre-screening: datos </a:t>
            </a:r>
            <a:r>
              <a:rPr lang="en">
                <a:solidFill>
                  <a:schemeClr val="dk1"/>
                </a:solidFill>
              </a:rPr>
              <a:t>demográficos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chemeClr val="dk1"/>
                </a:solidFill>
              </a:rPr>
              <a:t>antropométricos, riesgos relativos (GBD) </a:t>
            </a:r>
            <a:r>
              <a:rPr lang="en">
                <a:solidFill>
                  <a:schemeClr val="dk1"/>
                </a:solidFill>
              </a:rPr>
              <a:t>y obtenidos de muestras de sangre rutinarias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1" name="Google Shape;3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700" y="1096850"/>
            <a:ext cx="492470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aplicaciones de Deep Learning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152475"/>
            <a:ext cx="31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Screening de cancer de mama: mamogramas, biopsias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Pre-screening: datos demográficos, antropométricos, riesgos relativos (GBD) y obtenidos de muestras de sangre rutinarias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000" y="1170125"/>
            <a:ext cx="5367601" cy="342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aplicaciones de Deep Learning</a:t>
            </a:r>
            <a:endParaRPr/>
          </a:p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311700" y="1152475"/>
            <a:ext cx="315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Seleccion de caracteristicas (features)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Feature selection se realizo con boosting de gradiente extremo.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000" y="1170125"/>
            <a:ext cx="5367600" cy="3622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aplicaciones de Deep Learning</a:t>
            </a:r>
            <a:endParaRPr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311700" y="1152475"/>
            <a:ext cx="354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 la arquitectura de la red neuronal profunda: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Funciones de activación lineal rectificadas (ReLU)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 capas ocultas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102 nodos en cada capa oculta, con regularizadores L1 y L2 para evitar el sobreajuste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500" y="1017725"/>
            <a:ext cx="3977277" cy="396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aplicaciones de Deep Learning</a:t>
            </a:r>
            <a:endParaRPr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450" y="1551150"/>
            <a:ext cx="3741374" cy="348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08175"/>
            <a:ext cx="5367600" cy="230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656"/>
            <a:ext cx="9144002" cy="516415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/>
          <p:nvPr/>
        </p:nvSpPr>
        <p:spPr>
          <a:xfrm>
            <a:off x="3998250" y="1313150"/>
            <a:ext cx="5145900" cy="3638100"/>
          </a:xfrm>
          <a:prstGeom prst="rect">
            <a:avLst/>
          </a:prstGeom>
          <a:noFill/>
          <a:ln cap="flat" cmpd="sng" w="76200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Ejemplos de aplicaciones de Deep Learning</a:t>
            </a:r>
            <a:endParaRPr/>
          </a:p>
        </p:txBody>
      </p:sp>
      <p:pic>
        <p:nvPicPr>
          <p:cNvPr id="335" name="Google Shape;3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1" cy="253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77850" y="7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artificiales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78650" y="739925"/>
            <a:ext cx="81867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Dada un a función con un vector de entrada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dimensión </a:t>
            </a:r>
            <a:r>
              <a:rPr i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 𝜃 parámetros del modelo, que incluye los pesos sinápticos y sesgos, una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neuronal artificial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(RNA) es un modelo computacional parametrizado  basado en una sucesión de funciones compuestas:</a:t>
            </a:r>
            <a:endParaRPr sz="166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78650" y="1782350"/>
            <a:ext cx="3823800" cy="31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28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 función compuesta, </a:t>
            </a: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 el número de capas (layers)                       </a:t>
            </a: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1,2,...,</a:t>
            </a: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 i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228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 las funciones de cada capa </a:t>
            </a: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,𝜃), 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 un vector de entrada que se obtiene de la salida de la capa anterior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2286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funciones de cada capa </a:t>
            </a: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,𝜃) son 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expresiones lineales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 una función de activación 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lineal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(⋅), con pesos 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sesgos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cada capa</a:t>
            </a:r>
            <a:endParaRPr sz="15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75" y="2043625"/>
            <a:ext cx="4668650" cy="25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77850" y="7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</a:t>
            </a:r>
            <a:r>
              <a:rPr lang="en"/>
              <a:t>artificiales</a:t>
            </a:r>
            <a:r>
              <a:rPr lang="en"/>
              <a:t>  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78650" y="739925"/>
            <a:ext cx="81867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Dada un a función con un vector de entrada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dimensión </a:t>
            </a:r>
            <a:r>
              <a:rPr i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 𝜃 parámetros del modelo, que incluye los pesos sinápticos y sesgos, u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neuronal artificial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(RNA) es un modelo computacional parametrizado  basado en una 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sucesión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funciones compuestas:</a:t>
            </a:r>
            <a:endParaRPr sz="166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478650" y="1782350"/>
            <a:ext cx="3268200" cy="30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28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red neuronal se entrena ajustando los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parámetros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𝜃 para minimizar una función de pérdida que mide las diferencias entre los datos observados y los pronosticados.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2286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ajuste de los parámetros se realiza mediante el descenso de gradiente ∇ de la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función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pérdida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 </a:t>
            </a:r>
            <a:r>
              <a:rPr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η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 la tasa de aprendizaje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75" y="2043625"/>
            <a:ext cx="4668650" cy="25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77850" y="7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</a:t>
            </a:r>
            <a:r>
              <a:rPr lang="en"/>
              <a:t>artificiales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78650" y="739925"/>
            <a:ext cx="81867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Dada un a función con un vector de entrada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dimensión </a:t>
            </a:r>
            <a:r>
              <a:rPr i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 𝜃 parámetros del modelo, que incluye los pesos sinápticos y sesgos, una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neuronal artificial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(RNA) es un modelo computacional parametrizado  basado en una sucesión de funciones compuestas:</a:t>
            </a:r>
            <a:endParaRPr sz="166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478650" y="1729450"/>
            <a:ext cx="3731400" cy="30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228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Tasa de aprendizaje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η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alta: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puede llevar a que el algoritmo se salte el mínimo de la función de pérdida y no converja (demasiada exploracion)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2286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Tasa de aprendizaje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η 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baja: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 modelo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avanzará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muy lentamente hacia el mínimo, lo que puede hacer que el proceso de entrenamiento sea extremadamente lento y puede quedar atrapado en un mínimo local o en una región plana del espacio de la función de pérdida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4000" lvl="0" marL="2286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75" y="2043625"/>
            <a:ext cx="4668650" cy="25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77850" y="7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</a:t>
            </a:r>
            <a:r>
              <a:rPr lang="en"/>
              <a:t>artificiales</a:t>
            </a:r>
            <a:r>
              <a:rPr lang="en"/>
              <a:t> 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478650" y="739925"/>
            <a:ext cx="81867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Dada un a función con un vector de entrada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dimensión </a:t>
            </a:r>
            <a:r>
              <a:rPr i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 𝜃 parámetros del modelo, que incluye los pesos sinápticos y sesgos, una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neuronal artificial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(RNA) es un modelo computacional parametrizado  basado en una sucesión de funciones compuestas:</a:t>
            </a:r>
            <a:endParaRPr sz="166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78650" y="1729450"/>
            <a:ext cx="35064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Una red neuronal típica tiene tres tipos de capas:</a:t>
            </a: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75" y="2043625"/>
            <a:ext cx="4668650" cy="25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478650" y="2467150"/>
            <a:ext cx="4233900" cy="24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 de entrada (Input Layer):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Recibe los datos iniciales.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Capas ocultas (Hidden Layers):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Procesan la información a través de combinaciones lineales y funciones no lineales.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 de salida (Output Layer):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Produce el resultado final.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77850" y="7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neuronales </a:t>
            </a:r>
            <a:r>
              <a:rPr lang="en"/>
              <a:t>artificiales </a:t>
            </a:r>
            <a:r>
              <a:rPr lang="en"/>
              <a:t>profundas   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478650" y="739925"/>
            <a:ext cx="8186700" cy="12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Dada un a función con un vector de entrada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dimensión </a:t>
            </a:r>
            <a:r>
              <a:rPr i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y 𝜃 parámetros del modelo, que incluye los pesos sinápticos y sesgos, una </a:t>
            </a:r>
            <a:r>
              <a:rPr b="1"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neuronal artificial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profund</a:t>
            </a:r>
            <a:r>
              <a:rPr lang="en" sz="1665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 un modelo computacional parametrizado  basado en una sucesión de funciones compuestas igual al de RNA, excepto que</a:t>
            </a:r>
            <a:endParaRPr sz="1665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78650" y="2169975"/>
            <a:ext cx="3731400" cy="26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28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b="1" i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tiene un valor muy grande,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específicamente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 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términos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capas ocultas.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2250" lvl="0" marL="2286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 optimización se realiza con técnicas de lotes (batch), el uso de funciones activación ReLU,  regularización, y variantes modernas de descenso de gradiente estocástico como ADAM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75" y="2043625"/>
            <a:ext cx="4668650" cy="25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